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16"/>
  </p:notesMasterIdLst>
  <p:handoutMasterIdLst>
    <p:handoutMasterId r:id="rId17"/>
  </p:handoutMasterIdLst>
  <p:sldIdLst>
    <p:sldId id="256" r:id="rId5"/>
    <p:sldId id="263" r:id="rId6"/>
    <p:sldId id="265" r:id="rId7"/>
    <p:sldId id="266" r:id="rId8"/>
    <p:sldId id="267" r:id="rId9"/>
    <p:sldId id="268" r:id="rId10"/>
    <p:sldId id="269" r:id="rId11"/>
    <p:sldId id="271" r:id="rId12"/>
    <p:sldId id="272" r:id="rId13"/>
    <p:sldId id="270"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2B291D"/>
    <a:srgbClr val="353323"/>
    <a:srgbClr val="3A3826"/>
    <a:srgbClr val="444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2" autoAdjust="0"/>
    <p:restoredTop sz="80319" autoAdjust="0"/>
  </p:normalViewPr>
  <p:slideViewPr>
    <p:cSldViewPr snapToGrid="0">
      <p:cViewPr varScale="1">
        <p:scale>
          <a:sx n="60" d="100"/>
          <a:sy n="60" d="100"/>
        </p:scale>
        <p:origin x="1266" y="19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3/12/2020</a:t>
            </a:fld>
            <a:endParaRPr lang="en-US" dirty="0"/>
          </a:p>
        </p:txBody>
      </p:sp>
      <p:sp>
        <p:nvSpPr>
          <p:cNvPr id="4" name="Footer Placeholder 3">
            <a:extLst>
              <a:ext uri="{FF2B5EF4-FFF2-40B4-BE49-F238E27FC236}">
                <a16:creationId xmlns:a16="http://schemas.microsoft.com/office/drawing/2014/main" xmlns=""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3/12/2020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this page</a:t>
            </a:r>
            <a:r>
              <a:rPr lang="en-GB" baseline="0" dirty="0" smtClean="0"/>
              <a:t> was included: </a:t>
            </a:r>
          </a:p>
          <a:p>
            <a:r>
              <a:rPr lang="en-GB" baseline="0" dirty="0" smtClean="0"/>
              <a:t>In Liverpool students tend to support the nightlife whether its clubs, bars or events , and has been known as one of the party cities for students, so it was only right to ensure that this website gave information to this group, whilst still including other groups to ensure the website was suitable for majority of ages. As the cocktails lovers section on the home page was clearly for older ages or for sophisticated and classy nights out, however it was extremely important to include a separate student section as they may be the possible dominate users of the site  </a:t>
            </a:r>
          </a:p>
        </p:txBody>
      </p:sp>
      <p:sp>
        <p:nvSpPr>
          <p:cNvPr id="4" name="Slide Number Placeholder 3"/>
          <p:cNvSpPr>
            <a:spLocks noGrp="1"/>
          </p:cNvSpPr>
          <p:nvPr>
            <p:ph type="sldNum" sz="quarter" idx="10"/>
          </p:nvPr>
        </p:nvSpPr>
        <p:spPr/>
        <p:txBody>
          <a:bodyPr/>
          <a:lstStyle/>
          <a:p>
            <a:fld id="{4AB3E965-974B-498D-B360-83DD1F9DEB55}" type="slidenum">
              <a:rPr lang="en-US" smtClean="0"/>
              <a:t>7</a:t>
            </a:fld>
            <a:endParaRPr lang="en-US" dirty="0"/>
          </a:p>
        </p:txBody>
      </p:sp>
    </p:spTree>
    <p:extLst>
      <p:ext uri="{BB962C8B-B14F-4D97-AF65-F5344CB8AC3E}">
        <p14:creationId xmlns:p14="http://schemas.microsoft.com/office/powerpoint/2010/main" val="1729397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Say Instagram was used as the visual platform allows</a:t>
            </a:r>
            <a:r>
              <a:rPr lang="en-GB" baseline="0" dirty="0" smtClean="0"/>
              <a:t> a personal connection with the end user, allowing them to get the full experience of different clubs and events through the use of pictures and videos, which encourages customers to interact and engage – by viewing videos, sharing with friends, commenting and liking.</a:t>
            </a:r>
          </a:p>
          <a:p>
            <a:endParaRPr lang="en-GB" baseline="0" dirty="0" smtClean="0"/>
          </a:p>
          <a:p>
            <a:r>
              <a:rPr lang="en-GB" baseline="0" dirty="0" smtClean="0"/>
              <a:t>The feed at a glance allows the users to see what the company is promoting as does the logo allows users to see what the account is for </a:t>
            </a:r>
          </a:p>
          <a:p>
            <a:endParaRPr lang="en-GB" baseline="0" dirty="0" smtClean="0"/>
          </a:p>
          <a:p>
            <a:r>
              <a:rPr lang="en-GB" baseline="0" dirty="0" smtClean="0"/>
              <a:t>This platform gives users another opportunity to ask questions privately through direct messaging </a:t>
            </a:r>
          </a:p>
          <a:p>
            <a:endParaRPr lang="en-GB" baseline="0" dirty="0" smtClean="0"/>
          </a:p>
          <a:p>
            <a:r>
              <a:rPr lang="en-GB" baseline="0" dirty="0" smtClean="0"/>
              <a:t>It allows promotion of the website with the link in the bio and using posts such as the competition boosts traffic to the website to enter the competition which increases the chance of them viewing the website </a:t>
            </a:r>
          </a:p>
          <a:p>
            <a:endParaRPr lang="en-GB" baseline="0" dirty="0" smtClean="0"/>
          </a:p>
          <a:p>
            <a:r>
              <a:rPr lang="en-GB" baseline="0" dirty="0" smtClean="0"/>
              <a:t>The use of hashtags makes it easier to reach other people </a:t>
            </a:r>
          </a:p>
          <a:p>
            <a:endParaRPr lang="en-GB" baseline="0" dirty="0" smtClean="0"/>
          </a:p>
          <a:p>
            <a:r>
              <a:rPr lang="en-GB" baseline="0" dirty="0" smtClean="0"/>
              <a:t>Reflection : a problem with using Instagram rather than </a:t>
            </a:r>
            <a:r>
              <a:rPr lang="en-GB" baseline="0" dirty="0" err="1" smtClean="0"/>
              <a:t>facebook</a:t>
            </a:r>
            <a:r>
              <a:rPr lang="en-GB" baseline="0" dirty="0" smtClean="0"/>
              <a:t> or twitter, on certain posts it talks about buying tickets and gives the link however it doesn’t hyperlink it meaning users have to type the link into a search engine themselves – the link in bio method can be used but for later posts the link will be changed </a:t>
            </a:r>
          </a:p>
          <a:p>
            <a:endParaRPr lang="en-GB" baseline="0" dirty="0" smtClean="0"/>
          </a:p>
          <a:p>
            <a:r>
              <a:rPr lang="en-GB" baseline="0" dirty="0" smtClean="0"/>
              <a:t>Unless the images or videos look intriguing users can skip pass them, whilst captions of images tend to be short so any lengthy captions will be skipped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AB3E965-974B-498D-B360-83DD1F9DEB55}" type="slidenum">
              <a:rPr lang="en-US" smtClean="0"/>
              <a:t>10</a:t>
            </a:fld>
            <a:endParaRPr lang="en-US" dirty="0"/>
          </a:p>
        </p:txBody>
      </p:sp>
    </p:spTree>
    <p:extLst>
      <p:ext uri="{BB962C8B-B14F-4D97-AF65-F5344CB8AC3E}">
        <p14:creationId xmlns:p14="http://schemas.microsoft.com/office/powerpoint/2010/main" val="382843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smtClean="0"/>
              <a:t>Click to edit Master title style</a:t>
            </a:r>
            <a:endParaRPr lang="en-US" noProof="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smtClean="0"/>
              <a:t>Click to edit Master subtitle style</a:t>
            </a:r>
            <a:endParaRPr lang="en-US" noProof="0"/>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3/12/2020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3/12/2020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3/12/2020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US" noProof="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7D162C4-EDD9-4389-A98B-B87ECEA2A816}" type="datetimeFigureOut">
              <a:rPr lang="en-US" noProof="0" smtClean="0"/>
              <a:t>3/12/2020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3/12/2020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smtClean="0"/>
              <a:t>Click to edit Master title style</a:t>
            </a:r>
            <a:endParaRPr lang="en-US" noProof="0"/>
          </a:p>
        </p:txBody>
      </p:sp>
      <p:sp>
        <p:nvSpPr>
          <p:cNvPr id="3" name="Content Placeholder 2"/>
          <p:cNvSpPr>
            <a:spLocks noGrp="1"/>
          </p:cNvSpPr>
          <p:nvPr>
            <p:ph sz="half" idx="1"/>
          </p:nvPr>
        </p:nvSpPr>
        <p:spPr>
          <a:xfrm>
            <a:off x="1024127" y="2286000"/>
            <a:ext cx="4754880" cy="402336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5989320" y="2286000"/>
            <a:ext cx="4754880" cy="402336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CA954B2F-12DE-47F5-8894-472B206D2E1E}" type="datetimeFigureOut">
              <a:rPr lang="en-US" noProof="0" smtClean="0"/>
              <a:t>3/12/2020</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3/12/2020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3/12/2020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3/12/2020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3/12/2020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3/12/2020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3/12/2020</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17001172.wixsite.com/liverpoo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instagram.com/liverpool.nights.out/"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microsoft.com/office/2007/relationships/media" Target="../media/media5.mov"/><Relationship Id="rId7" Type="http://schemas.openxmlformats.org/officeDocument/2006/relationships/image" Target="../media/image25.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4.png"/><Relationship Id="rId5" Type="http://schemas.openxmlformats.org/officeDocument/2006/relationships/slideLayout" Target="../slideLayouts/slideLayout7.xml"/><Relationship Id="rId4" Type="http://schemas.openxmlformats.org/officeDocument/2006/relationships/video" Target="../media/media5.mo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17001172.wixsite.com/liverpool/blog"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B8D726A5-7900-41B4-8D49-49B4A2010E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5" y="0"/>
            <a:ext cx="11165305" cy="6986337"/>
          </a:xfrm>
          <a:prstGeom prst="rect">
            <a:avLst/>
          </a:prstGeom>
          <a:ln>
            <a:noFill/>
          </a:ln>
          <a:effectLst>
            <a:softEdge rad="112500"/>
          </a:effectLst>
        </p:spPr>
      </p:pic>
      <p:sp>
        <p:nvSpPr>
          <p:cNvPr id="2" name="Title 1">
            <a:extLst>
              <a:ext uri="{FF2B5EF4-FFF2-40B4-BE49-F238E27FC236}">
                <a16:creationId xmlns:a16="http://schemas.microsoft.com/office/drawing/2014/main" xmlns="" id="{050E78D6-F072-48E7-8270-20EFBDD26F36}"/>
              </a:ext>
            </a:extLst>
          </p:cNvPr>
          <p:cNvSpPr>
            <a:spLocks noGrp="1"/>
          </p:cNvSpPr>
          <p:nvPr>
            <p:ph type="ctrTitle"/>
          </p:nvPr>
        </p:nvSpPr>
        <p:spPr>
          <a:xfrm>
            <a:off x="0" y="-128337"/>
            <a:ext cx="4277541" cy="3103033"/>
          </a:xfrm>
          <a:prstGeom prst="rect">
            <a:avLst/>
          </a:prstGeom>
        </p:spPr>
        <p:txBody>
          <a:bodyPr lIns="0" rIns="180000">
            <a:normAutofit/>
          </a:bodyPr>
          <a:lstStyle/>
          <a:p>
            <a:r>
              <a:rPr lang="en-US" sz="7200" b="1" dirty="0" smtClean="0">
                <a:solidFill>
                  <a:schemeClr val="tx1"/>
                </a:solidFill>
              </a:rPr>
              <a:t>Liverpool</a:t>
            </a:r>
            <a:br>
              <a:rPr lang="en-US" sz="7200" b="1" dirty="0" smtClean="0">
                <a:solidFill>
                  <a:schemeClr val="tx1"/>
                </a:solidFill>
              </a:rPr>
            </a:br>
            <a:r>
              <a:rPr lang="en-US" sz="7200" b="1" dirty="0" smtClean="0">
                <a:solidFill>
                  <a:schemeClr val="tx1"/>
                </a:solidFill>
              </a:rPr>
              <a:t>Nights </a:t>
            </a:r>
            <a:br>
              <a:rPr lang="en-US" sz="7200" b="1" dirty="0" smtClean="0">
                <a:solidFill>
                  <a:schemeClr val="tx1"/>
                </a:solidFill>
              </a:rPr>
            </a:br>
            <a:r>
              <a:rPr lang="en-US" sz="7200" b="1" dirty="0" smtClean="0">
                <a:solidFill>
                  <a:schemeClr val="tx1"/>
                </a:solidFill>
              </a:rPr>
              <a:t>Out</a:t>
            </a:r>
            <a:endParaRPr lang="en-US" sz="7200" b="1" dirty="0">
              <a:solidFill>
                <a:schemeClr val="tx1"/>
              </a:solidFill>
            </a:endParaRPr>
          </a:p>
        </p:txBody>
      </p:sp>
      <p:cxnSp>
        <p:nvCxnSpPr>
          <p:cNvPr id="6" name="Straight Connector 5"/>
          <p:cNvCxnSpPr/>
          <p:nvPr/>
        </p:nvCxnSpPr>
        <p:spPr>
          <a:xfrm flipV="1">
            <a:off x="1010653" y="3093898"/>
            <a:ext cx="3266888" cy="9135"/>
          </a:xfrm>
          <a:prstGeom prst="line">
            <a:avLst/>
          </a:prstGeom>
          <a:ln w="57150">
            <a:solidFill>
              <a:schemeClr val="tx1"/>
            </a:solidFill>
          </a:ln>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xmlns="" id="{050E78D6-F072-48E7-8270-20EFBDD26F36}"/>
              </a:ext>
            </a:extLst>
          </p:cNvPr>
          <p:cNvSpPr txBox="1">
            <a:spLocks/>
          </p:cNvSpPr>
          <p:nvPr/>
        </p:nvSpPr>
        <p:spPr>
          <a:xfrm>
            <a:off x="2053389" y="3231371"/>
            <a:ext cx="2224152" cy="1276462"/>
          </a:xfrm>
          <a:prstGeom prst="rect">
            <a:avLst/>
          </a:prstGeom>
        </p:spPr>
        <p:txBody>
          <a:bodyPr vert="horz" lIns="0" tIns="45720" rIns="180000" bIns="45720" rtlCol="0" anchor="ctr">
            <a:no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r>
              <a:rPr lang="en-US" sz="2400" b="1" dirty="0" smtClean="0">
                <a:solidFill>
                  <a:schemeClr val="tx1"/>
                </a:solidFill>
              </a:rPr>
              <a:t>Your nights </a:t>
            </a:r>
          </a:p>
          <a:p>
            <a:r>
              <a:rPr lang="en-US" sz="2400" b="1" dirty="0" smtClean="0">
                <a:solidFill>
                  <a:schemeClr val="tx1"/>
                </a:solidFill>
              </a:rPr>
              <a:t>Made simple</a:t>
            </a:r>
            <a:endParaRPr lang="en-US" sz="2400" b="1" dirty="0">
              <a:solidFill>
                <a:schemeClr val="tx1"/>
              </a:solidFill>
            </a:endParaRPr>
          </a:p>
        </p:txBody>
      </p:sp>
      <p:sp>
        <p:nvSpPr>
          <p:cNvPr id="11" name="Subtitle 10"/>
          <p:cNvSpPr>
            <a:spLocks noGrp="1"/>
          </p:cNvSpPr>
          <p:nvPr>
            <p:ph type="subTitle" idx="1"/>
          </p:nvPr>
        </p:nvSpPr>
        <p:spPr>
          <a:xfrm>
            <a:off x="8133348" y="5731844"/>
            <a:ext cx="4207042" cy="1463040"/>
          </a:xfrm>
        </p:spPr>
        <p:txBody>
          <a:bodyPr/>
          <a:lstStyle/>
          <a:p>
            <a:r>
              <a:rPr lang="en-GB" dirty="0">
                <a:solidFill>
                  <a:schemeClr val="tx1"/>
                </a:solidFill>
                <a:hlinkClick r:id="rId4"/>
              </a:rPr>
              <a:t>https://17001172.wixsite.com/liverpool</a:t>
            </a:r>
            <a:endParaRPr lang="en-GB" dirty="0">
              <a:solidFill>
                <a:schemeClr val="tx1"/>
              </a:solidFill>
            </a:endParaRPr>
          </a:p>
        </p:txBody>
      </p:sp>
    </p:spTree>
    <p:extLst>
      <p:ext uri="{BB962C8B-B14F-4D97-AF65-F5344CB8AC3E}">
        <p14:creationId xmlns:p14="http://schemas.microsoft.com/office/powerpoint/2010/main" val="834050406"/>
      </p:ext>
    </p:extLst>
  </p:cSld>
  <p:clrMapOvr>
    <a:masterClrMapping/>
  </p:clrMapOvr>
  <mc:AlternateContent xmlns:mc="http://schemas.openxmlformats.org/markup-compatibility/2006" xmlns:p14="http://schemas.microsoft.com/office/powerpoint/2010/main">
    <mc:Choice Requires="p14">
      <p:transition spd="slow" p14:dur="2000" advTm="2785"/>
    </mc:Choice>
    <mc:Fallback xmlns="">
      <p:transition spd="slow" advTm="278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36002" y="-396793"/>
            <a:ext cx="37750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Instagram </a:t>
            </a:r>
            <a:endParaRPr lang="en-US" dirty="0">
              <a:solidFill>
                <a:srgbClr val="CC3399"/>
              </a:solidFill>
            </a:endParaRPr>
          </a:p>
        </p:txBody>
      </p:sp>
      <p:sp>
        <p:nvSpPr>
          <p:cNvPr id="3" name="TextBox 2"/>
          <p:cNvSpPr txBox="1"/>
          <p:nvPr/>
        </p:nvSpPr>
        <p:spPr>
          <a:xfrm>
            <a:off x="110151" y="888606"/>
            <a:ext cx="3344250" cy="369332"/>
          </a:xfrm>
          <a:prstGeom prst="rect">
            <a:avLst/>
          </a:prstGeom>
          <a:solidFill>
            <a:schemeClr val="tx2"/>
          </a:solidFill>
        </p:spPr>
        <p:txBody>
          <a:bodyPr wrap="square" rtlCol="0">
            <a:spAutoFit/>
          </a:bodyPr>
          <a:lstStyle/>
          <a:p>
            <a:r>
              <a:rPr lang="en-GB" dirty="0" smtClean="0">
                <a:solidFill>
                  <a:schemeClr val="bg1"/>
                </a:solidFill>
              </a:rPr>
              <a:t>Link found throughout the website </a:t>
            </a:r>
          </a:p>
        </p:txBody>
      </p:sp>
      <p:sp>
        <p:nvSpPr>
          <p:cNvPr id="5" name="TextBox 4"/>
          <p:cNvSpPr txBox="1"/>
          <p:nvPr/>
        </p:nvSpPr>
        <p:spPr>
          <a:xfrm>
            <a:off x="110151" y="1472774"/>
            <a:ext cx="4639649" cy="369332"/>
          </a:xfrm>
          <a:prstGeom prst="rect">
            <a:avLst/>
          </a:prstGeom>
          <a:solidFill>
            <a:schemeClr val="tx2"/>
          </a:solidFill>
        </p:spPr>
        <p:txBody>
          <a:bodyPr wrap="square" rtlCol="0">
            <a:spAutoFit/>
          </a:bodyPr>
          <a:lstStyle/>
          <a:p>
            <a:r>
              <a:rPr lang="en-GB" dirty="0">
                <a:hlinkClick r:id="rId3"/>
              </a:rPr>
              <a:t>https://www.instagram.com/liverpool.nights.out/</a:t>
            </a:r>
            <a:endParaRPr lang="en-GB" dirty="0"/>
          </a:p>
        </p:txBody>
      </p:sp>
      <p:sp>
        <p:nvSpPr>
          <p:cNvPr id="6" name="TextBox 5"/>
          <p:cNvSpPr txBox="1"/>
          <p:nvPr/>
        </p:nvSpPr>
        <p:spPr>
          <a:xfrm>
            <a:off x="112354" y="2271779"/>
            <a:ext cx="4899998" cy="2031325"/>
          </a:xfrm>
          <a:prstGeom prst="rect">
            <a:avLst/>
          </a:prstGeom>
          <a:solidFill>
            <a:schemeClr val="tx2"/>
          </a:solidFill>
        </p:spPr>
        <p:txBody>
          <a:bodyPr wrap="square" rtlCol="0">
            <a:spAutoFit/>
          </a:bodyPr>
          <a:lstStyle/>
          <a:p>
            <a:r>
              <a:rPr lang="en-GB" dirty="0" smtClean="0">
                <a:solidFill>
                  <a:schemeClr val="bg1"/>
                </a:solidFill>
              </a:rPr>
              <a:t>Why Instagram:</a:t>
            </a:r>
          </a:p>
          <a:p>
            <a:pPr marL="285750" indent="-285750">
              <a:buFontTx/>
              <a:buChar char="-"/>
            </a:pPr>
            <a:r>
              <a:rPr lang="en-GB" dirty="0" smtClean="0">
                <a:solidFill>
                  <a:schemeClr val="bg1"/>
                </a:solidFill>
              </a:rPr>
              <a:t>Suitable for clientele </a:t>
            </a:r>
          </a:p>
          <a:p>
            <a:pPr marL="285750" indent="-285750">
              <a:buFontTx/>
              <a:buChar char="-"/>
            </a:pPr>
            <a:r>
              <a:rPr lang="en-GB" dirty="0" smtClean="0">
                <a:solidFill>
                  <a:schemeClr val="bg1"/>
                </a:solidFill>
              </a:rPr>
              <a:t>Facebook and twitter wouldn’t be appropriate </a:t>
            </a:r>
          </a:p>
          <a:p>
            <a:pPr marL="285750" indent="-285750">
              <a:buFontTx/>
              <a:buChar char="-"/>
            </a:pPr>
            <a:r>
              <a:rPr lang="en-GB" dirty="0" smtClean="0">
                <a:solidFill>
                  <a:schemeClr val="bg1"/>
                </a:solidFill>
              </a:rPr>
              <a:t>Stories and highlights </a:t>
            </a:r>
          </a:p>
          <a:p>
            <a:pPr marL="285750" indent="-285750">
              <a:buFontTx/>
              <a:buChar char="-"/>
            </a:pPr>
            <a:r>
              <a:rPr lang="en-GB" dirty="0" smtClean="0">
                <a:solidFill>
                  <a:schemeClr val="bg1"/>
                </a:solidFill>
              </a:rPr>
              <a:t>Business profile option – direct contact links </a:t>
            </a:r>
            <a:endParaRPr lang="en-GB" dirty="0" smtClean="0">
              <a:solidFill>
                <a:schemeClr val="bg1"/>
              </a:solidFill>
            </a:endParaRPr>
          </a:p>
          <a:p>
            <a:pPr marL="285750" indent="-285750">
              <a:buFontTx/>
              <a:buChar char="-"/>
            </a:pPr>
            <a:r>
              <a:rPr lang="en-GB" dirty="0" smtClean="0">
                <a:solidFill>
                  <a:schemeClr val="bg1"/>
                </a:solidFill>
              </a:rPr>
              <a:t>29.9 million users </a:t>
            </a:r>
            <a:endParaRPr lang="en-GB" dirty="0" smtClean="0">
              <a:solidFill>
                <a:schemeClr val="bg1"/>
              </a:solidFill>
            </a:endParaRPr>
          </a:p>
          <a:p>
            <a:pPr marL="285750" indent="-285750">
              <a:buFontTx/>
              <a:buChar char="-"/>
            </a:pPr>
            <a:endParaRPr lang="en-GB" dirty="0" smtClean="0">
              <a:solidFill>
                <a:schemeClr val="bg1"/>
              </a:solidFill>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6486"/>
          <a:stretch/>
        </p:blipFill>
        <p:spPr>
          <a:xfrm>
            <a:off x="8592827" y="3608379"/>
            <a:ext cx="3067050" cy="2296026"/>
          </a:xfrm>
          <a:prstGeom prst="rect">
            <a:avLst/>
          </a:prstGeom>
        </p:spPr>
      </p:pic>
      <p:sp>
        <p:nvSpPr>
          <p:cNvPr id="9" name="Oval 8"/>
          <p:cNvSpPr/>
          <p:nvPr/>
        </p:nvSpPr>
        <p:spPr>
          <a:xfrm>
            <a:off x="11334750" y="5562600"/>
            <a:ext cx="190500" cy="2095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701"/>
          <a:stretch/>
        </p:blipFill>
        <p:spPr>
          <a:xfrm>
            <a:off x="7268852" y="0"/>
            <a:ext cx="5715000" cy="6858000"/>
          </a:xfrm>
          <a:prstGeom prst="rect">
            <a:avLst/>
          </a:prstGeom>
        </p:spPr>
      </p:pic>
      <p:cxnSp>
        <p:nvCxnSpPr>
          <p:cNvPr id="11" name="Straight Arrow Connector 10"/>
          <p:cNvCxnSpPr/>
          <p:nvPr/>
        </p:nvCxnSpPr>
        <p:spPr>
          <a:xfrm flipH="1" flipV="1">
            <a:off x="7505700" y="824878"/>
            <a:ext cx="1181100" cy="64789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15250" y="2609850"/>
            <a:ext cx="971550" cy="45720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715250" y="3867150"/>
            <a:ext cx="971550" cy="34290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96448" y="346485"/>
            <a:ext cx="1709699" cy="369332"/>
          </a:xfrm>
          <a:prstGeom prst="rect">
            <a:avLst/>
          </a:prstGeom>
          <a:solidFill>
            <a:schemeClr val="tx2"/>
          </a:solidFill>
        </p:spPr>
        <p:txBody>
          <a:bodyPr wrap="square" rtlCol="0">
            <a:spAutoFit/>
          </a:bodyPr>
          <a:lstStyle/>
          <a:p>
            <a:r>
              <a:rPr lang="en-GB" dirty="0" smtClean="0">
                <a:solidFill>
                  <a:schemeClr val="bg1"/>
                </a:solidFill>
              </a:rPr>
              <a:t>Logo and stories </a:t>
            </a:r>
          </a:p>
        </p:txBody>
      </p:sp>
      <p:sp>
        <p:nvSpPr>
          <p:cNvPr id="20" name="TextBox 19"/>
          <p:cNvSpPr txBox="1"/>
          <p:nvPr/>
        </p:nvSpPr>
        <p:spPr>
          <a:xfrm>
            <a:off x="6599673" y="2103477"/>
            <a:ext cx="1521184" cy="369332"/>
          </a:xfrm>
          <a:prstGeom prst="rect">
            <a:avLst/>
          </a:prstGeom>
          <a:solidFill>
            <a:schemeClr val="tx2"/>
          </a:solidFill>
        </p:spPr>
        <p:txBody>
          <a:bodyPr wrap="square" rtlCol="0">
            <a:spAutoFit/>
          </a:bodyPr>
          <a:lstStyle/>
          <a:p>
            <a:r>
              <a:rPr lang="en-GB" dirty="0" smtClean="0">
                <a:solidFill>
                  <a:schemeClr val="bg1"/>
                </a:solidFill>
              </a:rPr>
              <a:t>Website link </a:t>
            </a:r>
          </a:p>
        </p:txBody>
      </p:sp>
      <p:sp>
        <p:nvSpPr>
          <p:cNvPr id="21" name="TextBox 20"/>
          <p:cNvSpPr txBox="1"/>
          <p:nvPr/>
        </p:nvSpPr>
        <p:spPr>
          <a:xfrm>
            <a:off x="6704141" y="3360777"/>
            <a:ext cx="1312248" cy="369332"/>
          </a:xfrm>
          <a:prstGeom prst="rect">
            <a:avLst/>
          </a:prstGeom>
          <a:solidFill>
            <a:schemeClr val="tx2"/>
          </a:solidFill>
        </p:spPr>
        <p:txBody>
          <a:bodyPr wrap="square" rtlCol="0">
            <a:spAutoFit/>
          </a:bodyPr>
          <a:lstStyle/>
          <a:p>
            <a:r>
              <a:rPr lang="en-GB" dirty="0" smtClean="0">
                <a:solidFill>
                  <a:schemeClr val="bg1"/>
                </a:solidFill>
              </a:rPr>
              <a:t>Highlights </a:t>
            </a:r>
          </a:p>
        </p:txBody>
      </p:sp>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46140"/>
          <a:stretch/>
        </p:blipFill>
        <p:spPr>
          <a:xfrm>
            <a:off x="8598413" y="513347"/>
            <a:ext cx="3061464" cy="3105969"/>
          </a:xfrm>
          <a:prstGeom prst="rect">
            <a:avLst/>
          </a:prstGeom>
        </p:spPr>
      </p:pic>
      <p:sp>
        <p:nvSpPr>
          <p:cNvPr id="10" name="Oval 9"/>
          <p:cNvSpPr/>
          <p:nvPr/>
        </p:nvSpPr>
        <p:spPr>
          <a:xfrm>
            <a:off x="11197389" y="5562600"/>
            <a:ext cx="232611" cy="2095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25975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36002" y="-396793"/>
            <a:ext cx="4953093"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Instagram in action  </a:t>
            </a:r>
            <a:endParaRPr lang="en-US" dirty="0">
              <a:solidFill>
                <a:srgbClr val="CC3399"/>
              </a:solidFill>
            </a:endParaRPr>
          </a:p>
        </p:txBody>
      </p:sp>
      <p:pic>
        <p:nvPicPr>
          <p:cNvPr id="3" name="ins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6931" y="1204047"/>
            <a:ext cx="3111233" cy="5490411"/>
          </a:xfrm>
          <a:prstGeom prst="rect">
            <a:avLst/>
          </a:prstGeom>
        </p:spPr>
      </p:pic>
      <p:pic>
        <p:nvPicPr>
          <p:cNvPr id="4" name="insta 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752347" y="1204046"/>
            <a:ext cx="3111233" cy="5490411"/>
          </a:xfrm>
          <a:prstGeom prst="rect">
            <a:avLst/>
          </a:prstGeom>
        </p:spPr>
      </p:pic>
      <p:sp>
        <p:nvSpPr>
          <p:cNvPr id="5" name="TextBox 4"/>
          <p:cNvSpPr txBox="1"/>
          <p:nvPr/>
        </p:nvSpPr>
        <p:spPr>
          <a:xfrm>
            <a:off x="2178337" y="689782"/>
            <a:ext cx="693200" cy="368997"/>
          </a:xfrm>
          <a:prstGeom prst="rect">
            <a:avLst/>
          </a:prstGeom>
          <a:solidFill>
            <a:schemeClr val="tx2"/>
          </a:solidFill>
        </p:spPr>
        <p:txBody>
          <a:bodyPr wrap="square" rtlCol="0">
            <a:spAutoFit/>
          </a:bodyPr>
          <a:lstStyle/>
          <a:p>
            <a:r>
              <a:rPr lang="en-GB" dirty="0" smtClean="0">
                <a:solidFill>
                  <a:schemeClr val="bg1"/>
                </a:solidFill>
              </a:rPr>
              <a:t>Feed </a:t>
            </a:r>
            <a:endParaRPr lang="en-GB" dirty="0" smtClean="0">
              <a:solidFill>
                <a:schemeClr val="bg1"/>
              </a:solidFill>
            </a:endParaRPr>
          </a:p>
        </p:txBody>
      </p:sp>
      <p:sp>
        <p:nvSpPr>
          <p:cNvPr id="6" name="TextBox 5"/>
          <p:cNvSpPr txBox="1"/>
          <p:nvPr/>
        </p:nvSpPr>
        <p:spPr>
          <a:xfrm>
            <a:off x="8917406" y="689782"/>
            <a:ext cx="884320" cy="369332"/>
          </a:xfrm>
          <a:prstGeom prst="rect">
            <a:avLst/>
          </a:prstGeom>
          <a:solidFill>
            <a:schemeClr val="tx2"/>
          </a:solidFill>
        </p:spPr>
        <p:txBody>
          <a:bodyPr wrap="square" rtlCol="0">
            <a:spAutoFit/>
          </a:bodyPr>
          <a:lstStyle/>
          <a:p>
            <a:r>
              <a:rPr lang="en-GB" dirty="0" smtClean="0">
                <a:solidFill>
                  <a:schemeClr val="bg1"/>
                </a:solidFill>
              </a:rPr>
              <a:t>Stories </a:t>
            </a:r>
            <a:endParaRPr lang="en-GB" dirty="0" smtClean="0">
              <a:solidFill>
                <a:schemeClr val="bg1"/>
              </a:solidFill>
            </a:endParaRPr>
          </a:p>
        </p:txBody>
      </p:sp>
    </p:spTree>
    <p:extLst>
      <p:ext uri="{BB962C8B-B14F-4D97-AF65-F5344CB8AC3E}">
        <p14:creationId xmlns:p14="http://schemas.microsoft.com/office/powerpoint/2010/main" val="1030344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42" y="166819"/>
            <a:ext cx="6687403" cy="1408170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1" y="0"/>
            <a:ext cx="7296150" cy="8011236"/>
          </a:xfrm>
          <a:prstGeom prst="rect">
            <a:avLst/>
          </a:prstGeom>
        </p:spPr>
      </p:pic>
      <p:sp>
        <p:nvSpPr>
          <p:cNvPr id="5" name="Title 1">
            <a:extLst>
              <a:ext uri="{FF2B5EF4-FFF2-40B4-BE49-F238E27FC236}">
                <a16:creationId xmlns:a16="http://schemas.microsoft.com/office/drawing/2014/main" xmlns="" id="{78B91C57-2090-466E-B05A-DA282135678E}"/>
              </a:ext>
            </a:extLst>
          </p:cNvPr>
          <p:cNvSpPr txBox="1">
            <a:spLocks/>
          </p:cNvSpPr>
          <p:nvPr/>
        </p:nvSpPr>
        <p:spPr>
          <a:xfrm>
            <a:off x="7442293" y="-351430"/>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smtClean="0">
                <a:solidFill>
                  <a:srgbClr val="CC3399"/>
                </a:solidFill>
              </a:rPr>
              <a:t>Home</a:t>
            </a:r>
            <a:endParaRPr lang="en-US" dirty="0">
              <a:solidFill>
                <a:srgbClr val="CC3399"/>
              </a:solidFill>
            </a:endParaRPr>
          </a:p>
        </p:txBody>
      </p:sp>
      <p:sp>
        <p:nvSpPr>
          <p:cNvPr id="6" name="TextBox 5"/>
          <p:cNvSpPr txBox="1"/>
          <p:nvPr/>
        </p:nvSpPr>
        <p:spPr>
          <a:xfrm>
            <a:off x="9051983" y="785165"/>
            <a:ext cx="2999874" cy="2031325"/>
          </a:xfrm>
          <a:prstGeom prst="rect">
            <a:avLst/>
          </a:prstGeom>
          <a:solidFill>
            <a:schemeClr val="tx2"/>
          </a:solidFill>
        </p:spPr>
        <p:txBody>
          <a:bodyPr wrap="square" rtlCol="0">
            <a:spAutoFit/>
          </a:bodyPr>
          <a:lstStyle/>
          <a:p>
            <a:r>
              <a:rPr lang="en-GB" dirty="0" smtClean="0">
                <a:solidFill>
                  <a:schemeClr val="bg1"/>
                </a:solidFill>
              </a:rPr>
              <a:t>Features </a:t>
            </a:r>
          </a:p>
          <a:p>
            <a:pPr marL="285750" indent="-285750">
              <a:buFontTx/>
              <a:buChar char="-"/>
            </a:pPr>
            <a:r>
              <a:rPr lang="en-GB" dirty="0" smtClean="0">
                <a:solidFill>
                  <a:schemeClr val="bg1"/>
                </a:solidFill>
              </a:rPr>
              <a:t>About us </a:t>
            </a:r>
          </a:p>
          <a:p>
            <a:pPr marL="285750" indent="-285750">
              <a:buFontTx/>
              <a:buChar char="-"/>
            </a:pPr>
            <a:r>
              <a:rPr lang="en-GB" dirty="0" smtClean="0">
                <a:solidFill>
                  <a:schemeClr val="bg1"/>
                </a:solidFill>
              </a:rPr>
              <a:t>Best bars </a:t>
            </a:r>
          </a:p>
          <a:p>
            <a:pPr marL="285750" indent="-285750">
              <a:buFontTx/>
              <a:buChar char="-"/>
            </a:pPr>
            <a:r>
              <a:rPr lang="en-GB" dirty="0" smtClean="0">
                <a:solidFill>
                  <a:schemeClr val="bg1"/>
                </a:solidFill>
              </a:rPr>
              <a:t>Cocktail lovers </a:t>
            </a:r>
          </a:p>
          <a:p>
            <a:pPr marL="285750" indent="-285750">
              <a:buFontTx/>
              <a:buChar char="-"/>
            </a:pPr>
            <a:r>
              <a:rPr lang="en-GB" dirty="0" smtClean="0">
                <a:solidFill>
                  <a:schemeClr val="bg1"/>
                </a:solidFill>
              </a:rPr>
              <a:t>Contact Us info </a:t>
            </a:r>
          </a:p>
          <a:p>
            <a:pPr marL="285750" indent="-285750">
              <a:buFontTx/>
              <a:buChar char="-"/>
            </a:pPr>
            <a:r>
              <a:rPr lang="en-GB" dirty="0" smtClean="0">
                <a:solidFill>
                  <a:schemeClr val="bg1"/>
                </a:solidFill>
              </a:rPr>
              <a:t>Chat </a:t>
            </a:r>
            <a:endParaRPr lang="en-GB" dirty="0">
              <a:solidFill>
                <a:schemeClr val="bg1"/>
              </a:solidFill>
            </a:endParaRPr>
          </a:p>
          <a:p>
            <a:pPr marL="285750" indent="-285750">
              <a:buFontTx/>
              <a:buChar char="-"/>
            </a:pPr>
            <a:r>
              <a:rPr lang="en-GB" dirty="0" smtClean="0">
                <a:solidFill>
                  <a:schemeClr val="bg1"/>
                </a:solidFill>
              </a:rPr>
              <a:t>Social media </a:t>
            </a:r>
          </a:p>
        </p:txBody>
      </p:sp>
      <p:sp>
        <p:nvSpPr>
          <p:cNvPr id="7" name="Title 1">
            <a:extLst>
              <a:ext uri="{FF2B5EF4-FFF2-40B4-BE49-F238E27FC236}">
                <a16:creationId xmlns:a16="http://schemas.microsoft.com/office/drawing/2014/main" xmlns="" id="{78B91C57-2090-466E-B05A-DA282135678E}"/>
              </a:ext>
            </a:extLst>
          </p:cNvPr>
          <p:cNvSpPr txBox="1">
            <a:spLocks/>
          </p:cNvSpPr>
          <p:nvPr/>
        </p:nvSpPr>
        <p:spPr>
          <a:xfrm>
            <a:off x="7442293" y="2507018"/>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400" dirty="0" smtClean="0">
                <a:solidFill>
                  <a:srgbClr val="CC3399"/>
                </a:solidFill>
              </a:rPr>
              <a:t>additional</a:t>
            </a:r>
            <a:endParaRPr lang="en-US" sz="2400" dirty="0">
              <a:solidFill>
                <a:srgbClr val="CC3399"/>
              </a:solidFill>
            </a:endParaRPr>
          </a:p>
        </p:txBody>
      </p:sp>
      <p:pic>
        <p:nvPicPr>
          <p:cNvPr id="8" name="Vide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051982" y="3541148"/>
            <a:ext cx="1770692" cy="3124751"/>
          </a:xfrm>
          <a:prstGeom prst="rect">
            <a:avLst/>
          </a:prstGeom>
        </p:spPr>
      </p:pic>
    </p:spTree>
    <p:extLst>
      <p:ext uri="{BB962C8B-B14F-4D97-AF65-F5344CB8AC3E}">
        <p14:creationId xmlns:p14="http://schemas.microsoft.com/office/powerpoint/2010/main" val="2820818058"/>
      </p:ext>
    </p:extLst>
  </p:cSld>
  <p:clrMapOvr>
    <a:masterClrMapping/>
  </p:clrMapOvr>
  <mc:AlternateContent xmlns:mc="http://schemas.openxmlformats.org/markup-compatibility/2006" xmlns:p14="http://schemas.microsoft.com/office/powerpoint/2010/main">
    <mc:Choice Requires="p14">
      <p:transition spd="slow" p14:dur="2000" advTm="2634"/>
    </mc:Choice>
    <mc:Fallback xmlns="">
      <p:transition spd="slow" advTm="2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835" accel="50000" decel="50000" fill="hold" nodeType="withEffect">
                                  <p:stCondLst>
                                    <p:cond delay="4000"/>
                                  </p:stCondLst>
                                  <p:childTnLst>
                                    <p:animMotion origin="layout" path="M 0.0039 0.02801 L -0.00248 -1.2794 " pathEditMode="relative" rAng="0" ptsTypes="AA">
                                      <p:cBhvr>
                                        <p:cTn id="6" dur="8981" fill="hold"/>
                                        <p:tgtEl>
                                          <p:spTgt spid="3"/>
                                        </p:tgtEl>
                                        <p:attrNameLst>
                                          <p:attrName>ppt_x</p:attrName>
                                          <p:attrName>ppt_y</p:attrName>
                                        </p:attrNameLst>
                                      </p:cBhvr>
                                      <p:rCtr x="-326" y="-65370"/>
                                    </p:animMotion>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78B91C57-2090-466E-B05A-DA282135678E}"/>
              </a:ext>
            </a:extLst>
          </p:cNvPr>
          <p:cNvSpPr txBox="1">
            <a:spLocks/>
          </p:cNvSpPr>
          <p:nvPr/>
        </p:nvSpPr>
        <p:spPr>
          <a:xfrm>
            <a:off x="122830" y="-392373"/>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smtClean="0">
                <a:solidFill>
                  <a:srgbClr val="CC3399"/>
                </a:solidFill>
              </a:rPr>
              <a:t>Blogs</a:t>
            </a:r>
            <a:r>
              <a:rPr lang="en-US" dirty="0" smtClean="0"/>
              <a:t> </a:t>
            </a:r>
            <a:endParaRPr lang="en-US" dirty="0"/>
          </a:p>
        </p:txBody>
      </p:sp>
      <p:sp>
        <p:nvSpPr>
          <p:cNvPr id="4" name="TextBox 3"/>
          <p:cNvSpPr txBox="1"/>
          <p:nvPr/>
        </p:nvSpPr>
        <p:spPr>
          <a:xfrm>
            <a:off x="2260318" y="152221"/>
            <a:ext cx="2999874" cy="923330"/>
          </a:xfrm>
          <a:prstGeom prst="rect">
            <a:avLst/>
          </a:prstGeom>
          <a:solidFill>
            <a:schemeClr val="tx2"/>
          </a:solidFill>
        </p:spPr>
        <p:txBody>
          <a:bodyPr wrap="square" rtlCol="0">
            <a:spAutoFit/>
          </a:bodyPr>
          <a:lstStyle/>
          <a:p>
            <a:r>
              <a:rPr lang="en-GB" dirty="0" smtClean="0">
                <a:solidFill>
                  <a:schemeClr val="bg1"/>
                </a:solidFill>
              </a:rPr>
              <a:t>Features </a:t>
            </a:r>
          </a:p>
          <a:p>
            <a:pPr marL="285750" indent="-285750">
              <a:buFontTx/>
              <a:buChar char="-"/>
            </a:pPr>
            <a:r>
              <a:rPr lang="en-GB" dirty="0" smtClean="0">
                <a:solidFill>
                  <a:schemeClr val="bg1"/>
                </a:solidFill>
              </a:rPr>
              <a:t>Blog posts </a:t>
            </a:r>
          </a:p>
          <a:p>
            <a:pPr marL="285750" indent="-285750">
              <a:buFontTx/>
              <a:buChar char="-"/>
            </a:pPr>
            <a:r>
              <a:rPr lang="en-GB" dirty="0" smtClean="0">
                <a:solidFill>
                  <a:schemeClr val="bg1"/>
                </a:solidFill>
              </a:rPr>
              <a:t>read / comment / like </a:t>
            </a:r>
          </a:p>
        </p:txBody>
      </p:sp>
      <p:sp>
        <p:nvSpPr>
          <p:cNvPr id="5" name="Rectangle 4"/>
          <p:cNvSpPr/>
          <p:nvPr/>
        </p:nvSpPr>
        <p:spPr>
          <a:xfrm>
            <a:off x="7640282" y="6369672"/>
            <a:ext cx="4444999" cy="369332"/>
          </a:xfrm>
          <a:prstGeom prst="rect">
            <a:avLst/>
          </a:prstGeom>
        </p:spPr>
        <p:txBody>
          <a:bodyPr wrap="none">
            <a:spAutoFit/>
          </a:bodyPr>
          <a:lstStyle/>
          <a:p>
            <a:r>
              <a:rPr lang="en-GB" dirty="0">
                <a:hlinkClick r:id="rId2"/>
              </a:rPr>
              <a:t>https://17001172.wixsite.com/liverpool/blog</a:t>
            </a:r>
            <a:endParaRPr lang="en-GB" dirty="0"/>
          </a:p>
        </p:txBody>
      </p:sp>
      <p:pic>
        <p:nvPicPr>
          <p:cNvPr id="2" name="Picture 1"/>
          <p:cNvPicPr>
            <a:picLocks noChangeAspect="1"/>
          </p:cNvPicPr>
          <p:nvPr/>
        </p:nvPicPr>
        <p:blipFill rotWithShape="1">
          <a:blip r:embed="rId3"/>
          <a:srcRect l="22812" t="26100" r="24219"/>
          <a:stretch/>
        </p:blipFill>
        <p:spPr>
          <a:xfrm>
            <a:off x="892143" y="1687590"/>
            <a:ext cx="5492320" cy="444852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949" t="9722" r="24949" b="46281"/>
          <a:stretch/>
        </p:blipFill>
        <p:spPr>
          <a:xfrm>
            <a:off x="7710007" y="356927"/>
            <a:ext cx="4305547" cy="5779185"/>
          </a:xfrm>
          <a:prstGeom prst="rect">
            <a:avLst/>
          </a:prstGeom>
        </p:spPr>
      </p:pic>
      <p:cxnSp>
        <p:nvCxnSpPr>
          <p:cNvPr id="11" name="Straight Arrow Connector 10"/>
          <p:cNvCxnSpPr/>
          <p:nvPr/>
        </p:nvCxnSpPr>
        <p:spPr>
          <a:xfrm flipV="1">
            <a:off x="5810250" y="1352550"/>
            <a:ext cx="2133600" cy="108585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584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l="6990" r="9498"/>
          <a:stretch/>
        </p:blipFill>
        <p:spPr>
          <a:xfrm>
            <a:off x="4376553" y="1010690"/>
            <a:ext cx="7815447" cy="5809923"/>
          </a:xfrm>
          <a:prstGeom prst="rect">
            <a:avLst/>
          </a:prstGeom>
        </p:spPr>
      </p:pic>
      <p:pic>
        <p:nvPicPr>
          <p:cNvPr id="4" name="9E431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8133"/>
          <a:stretch/>
        </p:blipFill>
        <p:spPr>
          <a:xfrm>
            <a:off x="4943701" y="1262702"/>
            <a:ext cx="6973652" cy="4229491"/>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8274" t="4951" r="11431" b="43085"/>
          <a:stretch/>
        </p:blipFill>
        <p:spPr>
          <a:xfrm>
            <a:off x="120808" y="898431"/>
            <a:ext cx="2947917" cy="518375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362" y="368490"/>
            <a:ext cx="5083695" cy="6489510"/>
          </a:xfrm>
          <a:prstGeom prst="rect">
            <a:avLst/>
          </a:prstGeom>
        </p:spPr>
      </p:pic>
      <p:sp>
        <p:nvSpPr>
          <p:cNvPr id="2" name="Title 1">
            <a:extLst>
              <a:ext uri="{FF2B5EF4-FFF2-40B4-BE49-F238E27FC236}">
                <a16:creationId xmlns:a16="http://schemas.microsoft.com/office/drawing/2014/main" xmlns="" id="{78B91C57-2090-466E-B05A-DA282135678E}"/>
              </a:ext>
            </a:extLst>
          </p:cNvPr>
          <p:cNvSpPr txBox="1">
            <a:spLocks/>
          </p:cNvSpPr>
          <p:nvPr/>
        </p:nvSpPr>
        <p:spPr>
          <a:xfrm>
            <a:off x="3387725" y="-317730"/>
            <a:ext cx="32432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Events page</a:t>
            </a:r>
            <a:r>
              <a:rPr lang="en-US" dirty="0" smtClean="0">
                <a:solidFill>
                  <a:srgbClr val="CC3399"/>
                </a:solidFill>
              </a:rPr>
              <a:t>  </a:t>
            </a:r>
            <a:endParaRPr lang="en-US" dirty="0">
              <a:solidFill>
                <a:srgbClr val="CC3399"/>
              </a:solidFill>
            </a:endParaRPr>
          </a:p>
        </p:txBody>
      </p:sp>
      <p:sp>
        <p:nvSpPr>
          <p:cNvPr id="11" name="TextBox 10"/>
          <p:cNvSpPr txBox="1"/>
          <p:nvPr/>
        </p:nvSpPr>
        <p:spPr>
          <a:xfrm>
            <a:off x="3276349" y="1010690"/>
            <a:ext cx="1396415" cy="369332"/>
          </a:xfrm>
          <a:prstGeom prst="rect">
            <a:avLst/>
          </a:prstGeom>
          <a:solidFill>
            <a:schemeClr val="tx2"/>
          </a:solidFill>
        </p:spPr>
        <p:txBody>
          <a:bodyPr wrap="square" rtlCol="0">
            <a:spAutoFit/>
          </a:bodyPr>
          <a:lstStyle/>
          <a:p>
            <a:r>
              <a:rPr lang="en-GB" dirty="0" smtClean="0">
                <a:solidFill>
                  <a:schemeClr val="bg1"/>
                </a:solidFill>
              </a:rPr>
              <a:t>Event name </a:t>
            </a:r>
          </a:p>
        </p:txBody>
      </p:sp>
      <p:sp>
        <p:nvSpPr>
          <p:cNvPr id="22" name="TextBox 21"/>
          <p:cNvSpPr txBox="1"/>
          <p:nvPr/>
        </p:nvSpPr>
        <p:spPr>
          <a:xfrm>
            <a:off x="3276348" y="1431567"/>
            <a:ext cx="1396415" cy="369332"/>
          </a:xfrm>
          <a:prstGeom prst="rect">
            <a:avLst/>
          </a:prstGeom>
          <a:solidFill>
            <a:schemeClr val="tx2"/>
          </a:solidFill>
        </p:spPr>
        <p:txBody>
          <a:bodyPr wrap="square" rtlCol="0">
            <a:spAutoFit/>
          </a:bodyPr>
          <a:lstStyle/>
          <a:p>
            <a:r>
              <a:rPr lang="en-GB" dirty="0" smtClean="0">
                <a:solidFill>
                  <a:schemeClr val="bg1"/>
                </a:solidFill>
              </a:rPr>
              <a:t>Date </a:t>
            </a:r>
          </a:p>
        </p:txBody>
      </p:sp>
      <p:sp>
        <p:nvSpPr>
          <p:cNvPr id="23" name="TextBox 22"/>
          <p:cNvSpPr txBox="1"/>
          <p:nvPr/>
        </p:nvSpPr>
        <p:spPr>
          <a:xfrm>
            <a:off x="3276348" y="1852444"/>
            <a:ext cx="1396415" cy="369332"/>
          </a:xfrm>
          <a:prstGeom prst="rect">
            <a:avLst/>
          </a:prstGeom>
          <a:solidFill>
            <a:schemeClr val="tx2"/>
          </a:solidFill>
        </p:spPr>
        <p:txBody>
          <a:bodyPr wrap="square" rtlCol="0">
            <a:spAutoFit/>
          </a:bodyPr>
          <a:lstStyle/>
          <a:p>
            <a:r>
              <a:rPr lang="en-GB" dirty="0" smtClean="0">
                <a:solidFill>
                  <a:schemeClr val="bg1"/>
                </a:solidFill>
              </a:rPr>
              <a:t>Info on event </a:t>
            </a:r>
          </a:p>
        </p:txBody>
      </p:sp>
      <p:sp>
        <p:nvSpPr>
          <p:cNvPr id="24" name="TextBox 23"/>
          <p:cNvSpPr txBox="1"/>
          <p:nvPr/>
        </p:nvSpPr>
        <p:spPr>
          <a:xfrm>
            <a:off x="3280057" y="2287967"/>
            <a:ext cx="1396415" cy="369332"/>
          </a:xfrm>
          <a:prstGeom prst="rect">
            <a:avLst/>
          </a:prstGeom>
          <a:solidFill>
            <a:schemeClr val="tx2"/>
          </a:solidFill>
        </p:spPr>
        <p:txBody>
          <a:bodyPr wrap="square" rtlCol="0">
            <a:spAutoFit/>
          </a:bodyPr>
          <a:lstStyle/>
          <a:p>
            <a:r>
              <a:rPr lang="en-GB" dirty="0" smtClean="0">
                <a:solidFill>
                  <a:schemeClr val="bg1"/>
                </a:solidFill>
              </a:rPr>
              <a:t>Buy tickets</a:t>
            </a:r>
          </a:p>
        </p:txBody>
      </p:sp>
      <p:cxnSp>
        <p:nvCxnSpPr>
          <p:cNvPr id="30" name="Straight Arrow Connector 29"/>
          <p:cNvCxnSpPr/>
          <p:nvPr/>
        </p:nvCxnSpPr>
        <p:spPr>
          <a:xfrm flipV="1">
            <a:off x="2030653" y="1146277"/>
            <a:ext cx="1238901" cy="709495"/>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2" idx="1"/>
          </p:cNvCxnSpPr>
          <p:nvPr/>
        </p:nvCxnSpPr>
        <p:spPr>
          <a:xfrm flipV="1">
            <a:off x="1973058" y="1616233"/>
            <a:ext cx="1303290" cy="37512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3" idx="1"/>
          </p:cNvCxnSpPr>
          <p:nvPr/>
        </p:nvCxnSpPr>
        <p:spPr>
          <a:xfrm flipV="1">
            <a:off x="2444845" y="2037110"/>
            <a:ext cx="831503" cy="18466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24" idx="1"/>
          </p:cNvCxnSpPr>
          <p:nvPr/>
        </p:nvCxnSpPr>
        <p:spPr>
          <a:xfrm flipV="1">
            <a:off x="1973058" y="2472633"/>
            <a:ext cx="1306999" cy="18466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678694" y="844093"/>
            <a:ext cx="2187" cy="404424"/>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xmlns="" id="{78B91C57-2090-466E-B05A-DA282135678E}"/>
              </a:ext>
            </a:extLst>
          </p:cNvPr>
          <p:cNvSpPr txBox="1">
            <a:spLocks/>
          </p:cNvSpPr>
          <p:nvPr/>
        </p:nvSpPr>
        <p:spPr>
          <a:xfrm>
            <a:off x="497852" y="-539423"/>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400" dirty="0" smtClean="0"/>
              <a:t>First half of page </a:t>
            </a:r>
            <a:r>
              <a:rPr lang="en-US" dirty="0" smtClean="0"/>
              <a:t> </a:t>
            </a:r>
            <a:endParaRPr lang="en-US" dirty="0"/>
          </a:p>
        </p:txBody>
      </p:sp>
      <p:sp>
        <p:nvSpPr>
          <p:cNvPr id="18" name="Title 1">
            <a:extLst>
              <a:ext uri="{FF2B5EF4-FFF2-40B4-BE49-F238E27FC236}">
                <a16:creationId xmlns:a16="http://schemas.microsoft.com/office/drawing/2014/main" xmlns="" id="{78B91C57-2090-466E-B05A-DA282135678E}"/>
              </a:ext>
            </a:extLst>
          </p:cNvPr>
          <p:cNvSpPr txBox="1">
            <a:spLocks/>
          </p:cNvSpPr>
          <p:nvPr/>
        </p:nvSpPr>
        <p:spPr>
          <a:xfrm>
            <a:off x="7985749" y="-452295"/>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400" dirty="0" smtClean="0"/>
              <a:t>Second half of page </a:t>
            </a:r>
            <a:endParaRPr lang="en-US" dirty="0"/>
          </a:p>
        </p:txBody>
      </p:sp>
      <p:sp>
        <p:nvSpPr>
          <p:cNvPr id="25" name="TextBox 24"/>
          <p:cNvSpPr txBox="1"/>
          <p:nvPr/>
        </p:nvSpPr>
        <p:spPr>
          <a:xfrm>
            <a:off x="6475851" y="510376"/>
            <a:ext cx="1572583" cy="369332"/>
          </a:xfrm>
          <a:prstGeom prst="rect">
            <a:avLst/>
          </a:prstGeom>
          <a:solidFill>
            <a:schemeClr val="tx2"/>
          </a:solidFill>
        </p:spPr>
        <p:txBody>
          <a:bodyPr wrap="square" rtlCol="0">
            <a:spAutoFit/>
          </a:bodyPr>
          <a:lstStyle/>
          <a:p>
            <a:r>
              <a:rPr lang="en-GB" dirty="0" smtClean="0">
                <a:solidFill>
                  <a:schemeClr val="bg1"/>
                </a:solidFill>
              </a:rPr>
              <a:t>Info on section </a:t>
            </a:r>
          </a:p>
        </p:txBody>
      </p:sp>
      <p:sp>
        <p:nvSpPr>
          <p:cNvPr id="26" name="TextBox 25"/>
          <p:cNvSpPr txBox="1"/>
          <p:nvPr/>
        </p:nvSpPr>
        <p:spPr>
          <a:xfrm>
            <a:off x="8142119" y="510376"/>
            <a:ext cx="2017881" cy="369332"/>
          </a:xfrm>
          <a:prstGeom prst="rect">
            <a:avLst/>
          </a:prstGeom>
          <a:solidFill>
            <a:schemeClr val="tx2"/>
          </a:solidFill>
        </p:spPr>
        <p:txBody>
          <a:bodyPr wrap="square" rtlCol="0">
            <a:spAutoFit/>
          </a:bodyPr>
          <a:lstStyle/>
          <a:p>
            <a:r>
              <a:rPr lang="en-GB" dirty="0" smtClean="0">
                <a:solidFill>
                  <a:schemeClr val="bg1"/>
                </a:solidFill>
              </a:rPr>
              <a:t>Link to social media</a:t>
            </a:r>
          </a:p>
        </p:txBody>
      </p:sp>
      <p:cxnSp>
        <p:nvCxnSpPr>
          <p:cNvPr id="27" name="Straight Arrow Connector 26"/>
          <p:cNvCxnSpPr/>
          <p:nvPr/>
        </p:nvCxnSpPr>
        <p:spPr>
          <a:xfrm flipV="1">
            <a:off x="9397454" y="879708"/>
            <a:ext cx="0" cy="368809"/>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67054" y="848285"/>
            <a:ext cx="0" cy="368809"/>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253686" y="510376"/>
            <a:ext cx="1810810" cy="369332"/>
          </a:xfrm>
          <a:prstGeom prst="rect">
            <a:avLst/>
          </a:prstGeom>
          <a:solidFill>
            <a:schemeClr val="tx2"/>
          </a:solidFill>
        </p:spPr>
        <p:txBody>
          <a:bodyPr wrap="square" rtlCol="0">
            <a:spAutoFit/>
          </a:bodyPr>
          <a:lstStyle/>
          <a:p>
            <a:r>
              <a:rPr lang="en-GB" dirty="0" smtClean="0">
                <a:solidFill>
                  <a:schemeClr val="bg1"/>
                </a:solidFill>
              </a:rPr>
              <a:t>Videos of events</a:t>
            </a:r>
          </a:p>
        </p:txBody>
      </p:sp>
    </p:spTree>
    <p:extLst>
      <p:ext uri="{BB962C8B-B14F-4D97-AF65-F5344CB8AC3E}">
        <p14:creationId xmlns:p14="http://schemas.microsoft.com/office/powerpoint/2010/main" val="318128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mute="1">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107539" y="-246987"/>
            <a:ext cx="2823411" cy="149860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6000" dirty="0" smtClean="0">
                <a:solidFill>
                  <a:srgbClr val="CC3399"/>
                </a:solidFill>
              </a:rPr>
              <a:t>Forum</a:t>
            </a:r>
            <a:r>
              <a:rPr lang="en-US" dirty="0" smtClean="0">
                <a:solidFill>
                  <a:srgbClr val="CC3399"/>
                </a:solidFill>
              </a:rPr>
              <a:t> </a:t>
            </a:r>
            <a:r>
              <a:rPr lang="en-US" dirty="0" smtClean="0"/>
              <a:t> </a:t>
            </a:r>
            <a:endParaRPr lang="en-US" dirty="0"/>
          </a:p>
        </p:txBody>
      </p:sp>
      <p:pic>
        <p:nvPicPr>
          <p:cNvPr id="3" name="Picture 2"/>
          <p:cNvPicPr>
            <a:picLocks noChangeAspect="1"/>
          </p:cNvPicPr>
          <p:nvPr/>
        </p:nvPicPr>
        <p:blipFill rotWithShape="1">
          <a:blip r:embed="rId2"/>
          <a:srcRect l="25000" t="30175" r="25729" b="4237"/>
          <a:stretch/>
        </p:blipFill>
        <p:spPr>
          <a:xfrm>
            <a:off x="2044699" y="356927"/>
            <a:ext cx="7888909" cy="5904173"/>
          </a:xfrm>
          <a:prstGeom prst="rect">
            <a:avLst/>
          </a:prstGeom>
        </p:spPr>
      </p:pic>
      <p:cxnSp>
        <p:nvCxnSpPr>
          <p:cNvPr id="5" name="Straight Arrow Connector 4"/>
          <p:cNvCxnSpPr/>
          <p:nvPr/>
        </p:nvCxnSpPr>
        <p:spPr>
          <a:xfrm flipV="1">
            <a:off x="9347200" y="3098800"/>
            <a:ext cx="939800" cy="55880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398000" y="356927"/>
            <a:ext cx="1054100" cy="290773"/>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803400" y="2578764"/>
            <a:ext cx="4185753" cy="107883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489700" y="4000500"/>
            <a:ext cx="1689100" cy="330200"/>
          </a:xfrm>
          <a:prstGeom prst="rect">
            <a:avLst/>
          </a:prstGeom>
          <a:noFill/>
          <a:ln w="28575">
            <a:solidFill>
              <a:srgbClr val="CC33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2" name="Straight Arrow Connector 11"/>
          <p:cNvCxnSpPr/>
          <p:nvPr/>
        </p:nvCxnSpPr>
        <p:spPr>
          <a:xfrm flipV="1">
            <a:off x="8178800" y="4000500"/>
            <a:ext cx="1996107" cy="3810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6985" y="2209432"/>
            <a:ext cx="1396415" cy="923330"/>
          </a:xfrm>
          <a:prstGeom prst="rect">
            <a:avLst/>
          </a:prstGeom>
          <a:solidFill>
            <a:schemeClr val="tx2"/>
          </a:solidFill>
        </p:spPr>
        <p:txBody>
          <a:bodyPr wrap="square" rtlCol="0">
            <a:spAutoFit/>
          </a:bodyPr>
          <a:lstStyle/>
          <a:p>
            <a:r>
              <a:rPr lang="en-GB" dirty="0" smtClean="0">
                <a:solidFill>
                  <a:schemeClr val="bg1"/>
                </a:solidFill>
              </a:rPr>
              <a:t>Filter –</a:t>
            </a:r>
          </a:p>
          <a:p>
            <a:r>
              <a:rPr lang="en-GB" dirty="0" smtClean="0">
                <a:solidFill>
                  <a:schemeClr val="bg1"/>
                </a:solidFill>
              </a:rPr>
              <a:t>Questions or </a:t>
            </a:r>
          </a:p>
          <a:p>
            <a:r>
              <a:rPr lang="en-GB" dirty="0" smtClean="0">
                <a:solidFill>
                  <a:schemeClr val="bg1"/>
                </a:solidFill>
              </a:rPr>
              <a:t>Discussion </a:t>
            </a:r>
          </a:p>
        </p:txBody>
      </p:sp>
      <p:sp>
        <p:nvSpPr>
          <p:cNvPr id="15" name="TextBox 14"/>
          <p:cNvSpPr txBox="1"/>
          <p:nvPr/>
        </p:nvSpPr>
        <p:spPr>
          <a:xfrm>
            <a:off x="10459062" y="132981"/>
            <a:ext cx="1396415" cy="1200329"/>
          </a:xfrm>
          <a:prstGeom prst="rect">
            <a:avLst/>
          </a:prstGeom>
          <a:solidFill>
            <a:schemeClr val="tx2"/>
          </a:solidFill>
        </p:spPr>
        <p:txBody>
          <a:bodyPr wrap="square" rtlCol="0">
            <a:spAutoFit/>
          </a:bodyPr>
          <a:lstStyle/>
          <a:p>
            <a:r>
              <a:rPr lang="en-GB" dirty="0" smtClean="0">
                <a:solidFill>
                  <a:schemeClr val="bg1"/>
                </a:solidFill>
              </a:rPr>
              <a:t>Searching for a particular post </a:t>
            </a:r>
          </a:p>
        </p:txBody>
      </p:sp>
      <p:sp>
        <p:nvSpPr>
          <p:cNvPr id="16" name="TextBox 15"/>
          <p:cNvSpPr txBox="1"/>
          <p:nvPr/>
        </p:nvSpPr>
        <p:spPr>
          <a:xfrm>
            <a:off x="10226293" y="3853934"/>
            <a:ext cx="1396415" cy="1200329"/>
          </a:xfrm>
          <a:prstGeom prst="rect">
            <a:avLst/>
          </a:prstGeom>
          <a:solidFill>
            <a:schemeClr val="tx2"/>
          </a:solidFill>
        </p:spPr>
        <p:txBody>
          <a:bodyPr wrap="square" rtlCol="0">
            <a:spAutoFit/>
          </a:bodyPr>
          <a:lstStyle/>
          <a:p>
            <a:r>
              <a:rPr lang="en-GB" dirty="0" smtClean="0">
                <a:solidFill>
                  <a:schemeClr val="bg1"/>
                </a:solidFill>
              </a:rPr>
              <a:t>Liking, commenting and post views </a:t>
            </a:r>
          </a:p>
        </p:txBody>
      </p:sp>
      <p:sp>
        <p:nvSpPr>
          <p:cNvPr id="17" name="TextBox 16"/>
          <p:cNvSpPr txBox="1"/>
          <p:nvPr/>
        </p:nvSpPr>
        <p:spPr>
          <a:xfrm>
            <a:off x="10287000" y="2832437"/>
            <a:ext cx="1790700" cy="923330"/>
          </a:xfrm>
          <a:prstGeom prst="rect">
            <a:avLst/>
          </a:prstGeom>
          <a:solidFill>
            <a:schemeClr val="tx2"/>
          </a:solidFill>
        </p:spPr>
        <p:txBody>
          <a:bodyPr wrap="square" rtlCol="0">
            <a:spAutoFit/>
          </a:bodyPr>
          <a:lstStyle/>
          <a:p>
            <a:r>
              <a:rPr lang="en-GB" dirty="0" smtClean="0">
                <a:solidFill>
                  <a:schemeClr val="bg1"/>
                </a:solidFill>
              </a:rPr>
              <a:t>Posts can be created by anyone</a:t>
            </a:r>
          </a:p>
        </p:txBody>
      </p:sp>
    </p:spTree>
    <p:extLst>
      <p:ext uri="{BB962C8B-B14F-4D97-AF65-F5344CB8AC3E}">
        <p14:creationId xmlns:p14="http://schemas.microsoft.com/office/powerpoint/2010/main" val="2174953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0" y="-406630"/>
            <a:ext cx="37750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Members page </a:t>
            </a:r>
            <a:endParaRPr lang="en-US" dirty="0">
              <a:solidFill>
                <a:srgbClr val="CC3399"/>
              </a:solidFill>
            </a:endParaRPr>
          </a:p>
        </p:txBody>
      </p:sp>
      <p:sp>
        <p:nvSpPr>
          <p:cNvPr id="3" name="TextBox 2"/>
          <p:cNvSpPr txBox="1"/>
          <p:nvPr/>
        </p:nvSpPr>
        <p:spPr>
          <a:xfrm>
            <a:off x="654706" y="1194210"/>
            <a:ext cx="2999874" cy="4524315"/>
          </a:xfrm>
          <a:prstGeom prst="rect">
            <a:avLst/>
          </a:prstGeom>
          <a:solidFill>
            <a:schemeClr val="tx2"/>
          </a:solidFill>
        </p:spPr>
        <p:txBody>
          <a:bodyPr wrap="square" rtlCol="0">
            <a:spAutoFit/>
          </a:bodyPr>
          <a:lstStyle/>
          <a:p>
            <a:r>
              <a:rPr lang="en-GB" dirty="0" smtClean="0">
                <a:solidFill>
                  <a:schemeClr val="bg1"/>
                </a:solidFill>
              </a:rPr>
              <a:t>Features </a:t>
            </a:r>
          </a:p>
          <a:p>
            <a:pPr marL="285750" indent="-285750">
              <a:buFontTx/>
              <a:buChar char="-"/>
            </a:pPr>
            <a:r>
              <a:rPr lang="en-GB" dirty="0" smtClean="0">
                <a:solidFill>
                  <a:schemeClr val="bg1"/>
                </a:solidFill>
              </a:rPr>
              <a:t>Users have own profile</a:t>
            </a:r>
          </a:p>
          <a:p>
            <a:pPr marL="285750" indent="-285750">
              <a:buFontTx/>
              <a:buChar char="-"/>
            </a:pPr>
            <a:r>
              <a:rPr lang="en-GB" dirty="0" smtClean="0">
                <a:solidFill>
                  <a:schemeClr val="bg1"/>
                </a:solidFill>
              </a:rPr>
              <a:t>Can follow other members </a:t>
            </a:r>
          </a:p>
          <a:p>
            <a:pPr marL="285750" indent="-285750">
              <a:buFontTx/>
              <a:buChar char="-"/>
            </a:pPr>
            <a:r>
              <a:rPr lang="en-GB" dirty="0" smtClean="0">
                <a:solidFill>
                  <a:schemeClr val="bg1"/>
                </a:solidFill>
              </a:rPr>
              <a:t>Communicate and interact</a:t>
            </a:r>
          </a:p>
          <a:p>
            <a:pPr marL="285750" indent="-285750">
              <a:buFontTx/>
              <a:buChar char="-"/>
            </a:pPr>
            <a:r>
              <a:rPr lang="en-GB" dirty="0" smtClean="0">
                <a:solidFill>
                  <a:schemeClr val="bg1"/>
                </a:solidFill>
              </a:rPr>
              <a:t>Have info on their profile about their favourite places to go out at </a:t>
            </a:r>
          </a:p>
          <a:p>
            <a:pPr marL="285750" indent="-285750">
              <a:buFontTx/>
              <a:buChar char="-"/>
            </a:pPr>
            <a:r>
              <a:rPr lang="en-GB" dirty="0" smtClean="0">
                <a:solidFill>
                  <a:schemeClr val="bg1"/>
                </a:solidFill>
              </a:rPr>
              <a:t>Each profile gives details of:</a:t>
            </a:r>
          </a:p>
          <a:p>
            <a:pPr marL="742950" lvl="1" indent="-285750">
              <a:buFontTx/>
              <a:buChar char="-"/>
            </a:pPr>
            <a:r>
              <a:rPr lang="en-GB" dirty="0" smtClean="0">
                <a:solidFill>
                  <a:schemeClr val="bg1"/>
                </a:solidFill>
              </a:rPr>
              <a:t>Users name </a:t>
            </a:r>
          </a:p>
          <a:p>
            <a:pPr marL="742950" lvl="1" indent="-285750">
              <a:buFontTx/>
              <a:buChar char="-"/>
            </a:pPr>
            <a:r>
              <a:rPr lang="en-GB" dirty="0" smtClean="0">
                <a:solidFill>
                  <a:schemeClr val="bg1"/>
                </a:solidFill>
              </a:rPr>
              <a:t>Blog posts </a:t>
            </a:r>
          </a:p>
          <a:p>
            <a:pPr marL="742950" lvl="1" indent="-285750">
              <a:buFontTx/>
              <a:buChar char="-"/>
            </a:pPr>
            <a:r>
              <a:rPr lang="en-GB" dirty="0" smtClean="0">
                <a:solidFill>
                  <a:schemeClr val="bg1"/>
                </a:solidFill>
              </a:rPr>
              <a:t>Likes</a:t>
            </a:r>
          </a:p>
          <a:p>
            <a:pPr marL="742950" lvl="1" indent="-285750">
              <a:buFontTx/>
              <a:buChar char="-"/>
            </a:pPr>
            <a:r>
              <a:rPr lang="en-GB" dirty="0" smtClean="0">
                <a:solidFill>
                  <a:schemeClr val="bg1"/>
                </a:solidFill>
              </a:rPr>
              <a:t>Comments </a:t>
            </a:r>
            <a:endParaRPr lang="en-GB" dirty="0">
              <a:solidFill>
                <a:schemeClr val="bg1"/>
              </a:solidFill>
            </a:endParaRPr>
          </a:p>
          <a:p>
            <a:pPr marL="285750" indent="-285750">
              <a:buFontTx/>
              <a:buChar char="-"/>
            </a:pPr>
            <a:r>
              <a:rPr lang="en-GB" dirty="0" smtClean="0">
                <a:solidFill>
                  <a:schemeClr val="bg1"/>
                </a:solidFill>
              </a:rPr>
              <a:t>Allows users to click other profiles and message other users directly </a:t>
            </a:r>
          </a:p>
        </p:txBody>
      </p:sp>
      <p:pic>
        <p:nvPicPr>
          <p:cNvPr id="4" name="Picture 3"/>
          <p:cNvPicPr>
            <a:picLocks noChangeAspect="1"/>
          </p:cNvPicPr>
          <p:nvPr/>
        </p:nvPicPr>
        <p:blipFill rotWithShape="1">
          <a:blip r:embed="rId2"/>
          <a:srcRect l="37396" t="23690" r="39895" b="35919"/>
          <a:stretch/>
        </p:blipFill>
        <p:spPr>
          <a:xfrm>
            <a:off x="4770178" y="100166"/>
            <a:ext cx="2768600" cy="2768600"/>
          </a:xfrm>
          <a:prstGeom prst="rect">
            <a:avLst/>
          </a:prstGeom>
        </p:spPr>
      </p:pic>
      <p:pic>
        <p:nvPicPr>
          <p:cNvPr id="5" name="Picture 4"/>
          <p:cNvPicPr>
            <a:picLocks noChangeAspect="1"/>
          </p:cNvPicPr>
          <p:nvPr/>
        </p:nvPicPr>
        <p:blipFill rotWithShape="1">
          <a:blip r:embed="rId3"/>
          <a:srcRect l="36771" t="32954" r="37917" b="18689"/>
          <a:stretch/>
        </p:blipFill>
        <p:spPr>
          <a:xfrm>
            <a:off x="8754488" y="145354"/>
            <a:ext cx="2493519" cy="2678224"/>
          </a:xfrm>
          <a:prstGeom prst="rect">
            <a:avLst/>
          </a:prstGeom>
        </p:spPr>
      </p:pic>
      <p:pic>
        <p:nvPicPr>
          <p:cNvPr id="6" name="Picture 5"/>
          <p:cNvPicPr>
            <a:picLocks noChangeAspect="1"/>
          </p:cNvPicPr>
          <p:nvPr/>
        </p:nvPicPr>
        <p:blipFill rotWithShape="1">
          <a:blip r:embed="rId4"/>
          <a:srcRect l="10417" t="17762" r="12708" b="13315"/>
          <a:stretch/>
        </p:blipFill>
        <p:spPr>
          <a:xfrm>
            <a:off x="4770178" y="3250061"/>
            <a:ext cx="6477829" cy="3482485"/>
          </a:xfrm>
          <a:prstGeom prst="rect">
            <a:avLst/>
          </a:prstGeom>
        </p:spPr>
      </p:pic>
      <p:sp>
        <p:nvSpPr>
          <p:cNvPr id="7" name="TextBox 6"/>
          <p:cNvSpPr txBox="1"/>
          <p:nvPr/>
        </p:nvSpPr>
        <p:spPr>
          <a:xfrm>
            <a:off x="4364762" y="100166"/>
            <a:ext cx="281180" cy="369332"/>
          </a:xfrm>
          <a:prstGeom prst="rect">
            <a:avLst/>
          </a:prstGeom>
          <a:solidFill>
            <a:srgbClr val="CC3399"/>
          </a:solidFill>
        </p:spPr>
        <p:txBody>
          <a:bodyPr wrap="square" rtlCol="0">
            <a:spAutoFit/>
          </a:bodyPr>
          <a:lstStyle/>
          <a:p>
            <a:r>
              <a:rPr lang="en-GB" dirty="0" smtClean="0"/>
              <a:t>1</a:t>
            </a:r>
          </a:p>
        </p:txBody>
      </p:sp>
      <p:sp>
        <p:nvSpPr>
          <p:cNvPr id="9" name="TextBox 8"/>
          <p:cNvSpPr txBox="1"/>
          <p:nvPr/>
        </p:nvSpPr>
        <p:spPr>
          <a:xfrm>
            <a:off x="8349072" y="100166"/>
            <a:ext cx="281180" cy="369332"/>
          </a:xfrm>
          <a:prstGeom prst="rect">
            <a:avLst/>
          </a:prstGeom>
          <a:solidFill>
            <a:srgbClr val="CC3399"/>
          </a:solidFill>
        </p:spPr>
        <p:txBody>
          <a:bodyPr wrap="square" rtlCol="0">
            <a:spAutoFit/>
          </a:bodyPr>
          <a:lstStyle/>
          <a:p>
            <a:r>
              <a:rPr lang="en-GB" dirty="0"/>
              <a:t>2</a:t>
            </a:r>
            <a:endParaRPr lang="en-GB" dirty="0" smtClean="0"/>
          </a:p>
        </p:txBody>
      </p:sp>
      <p:cxnSp>
        <p:nvCxnSpPr>
          <p:cNvPr id="11" name="Straight Arrow Connector 10"/>
          <p:cNvCxnSpPr/>
          <p:nvPr/>
        </p:nvCxnSpPr>
        <p:spPr>
          <a:xfrm>
            <a:off x="7614252" y="1484466"/>
            <a:ext cx="1088768" cy="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10001248" y="2823578"/>
            <a:ext cx="1272" cy="426483"/>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12404" y="3250061"/>
            <a:ext cx="281180" cy="369332"/>
          </a:xfrm>
          <a:prstGeom prst="rect">
            <a:avLst/>
          </a:prstGeom>
          <a:solidFill>
            <a:srgbClr val="CC3399"/>
          </a:solidFill>
        </p:spPr>
        <p:txBody>
          <a:bodyPr wrap="square" rtlCol="0">
            <a:spAutoFit/>
          </a:bodyPr>
          <a:lstStyle/>
          <a:p>
            <a:r>
              <a:rPr lang="en-GB" dirty="0" smtClean="0"/>
              <a:t>3</a:t>
            </a:r>
          </a:p>
        </p:txBody>
      </p:sp>
    </p:spTree>
    <p:extLst>
      <p:ext uri="{BB962C8B-B14F-4D97-AF65-F5344CB8AC3E}">
        <p14:creationId xmlns:p14="http://schemas.microsoft.com/office/powerpoint/2010/main" val="2046984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154011" y="-265107"/>
            <a:ext cx="37750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students page </a:t>
            </a:r>
            <a:endParaRPr lang="en-US" dirty="0">
              <a:solidFill>
                <a:srgbClr val="CC3399"/>
              </a:solidFill>
            </a:endParaRPr>
          </a:p>
        </p:txBody>
      </p:sp>
      <p:sp>
        <p:nvSpPr>
          <p:cNvPr id="3" name="TextBox 2"/>
          <p:cNvSpPr txBox="1"/>
          <p:nvPr/>
        </p:nvSpPr>
        <p:spPr>
          <a:xfrm>
            <a:off x="145802" y="5943537"/>
            <a:ext cx="2731195" cy="369332"/>
          </a:xfrm>
          <a:prstGeom prst="rect">
            <a:avLst/>
          </a:prstGeom>
          <a:solidFill>
            <a:schemeClr val="tx2"/>
          </a:solidFill>
        </p:spPr>
        <p:txBody>
          <a:bodyPr wrap="square" rtlCol="0">
            <a:spAutoFit/>
          </a:bodyPr>
          <a:lstStyle/>
          <a:p>
            <a:r>
              <a:rPr lang="en-GB" dirty="0" smtClean="0">
                <a:solidFill>
                  <a:schemeClr val="bg1"/>
                </a:solidFill>
              </a:rPr>
              <a:t>Downloadable drinks menu </a:t>
            </a: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30000" b="4900"/>
          <a:stretch/>
        </p:blipFill>
        <p:spPr>
          <a:xfrm>
            <a:off x="6780726" y="161824"/>
            <a:ext cx="5251577" cy="6269676"/>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b="14350"/>
          <a:stretch/>
        </p:blipFill>
        <p:spPr>
          <a:xfrm>
            <a:off x="28047" y="1058779"/>
            <a:ext cx="6452964" cy="4732440"/>
          </a:xfrm>
          <a:prstGeom prst="rect">
            <a:avLst/>
          </a:prstGeom>
        </p:spPr>
      </p:pic>
      <p:pic>
        <p:nvPicPr>
          <p:cNvPr id="8" name="08CE7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24550" r="2105"/>
          <a:stretch/>
        </p:blipFill>
        <p:spPr>
          <a:xfrm>
            <a:off x="327762" y="1357364"/>
            <a:ext cx="5854364" cy="3611804"/>
          </a:xfrm>
          <a:prstGeom prst="rect">
            <a:avLst/>
          </a:prstGeom>
        </p:spPr>
      </p:pic>
      <p:sp>
        <p:nvSpPr>
          <p:cNvPr id="14" name="TextBox 13"/>
          <p:cNvSpPr txBox="1"/>
          <p:nvPr/>
        </p:nvSpPr>
        <p:spPr>
          <a:xfrm>
            <a:off x="2967509" y="5943537"/>
            <a:ext cx="1615131" cy="369332"/>
          </a:xfrm>
          <a:prstGeom prst="rect">
            <a:avLst/>
          </a:prstGeom>
          <a:solidFill>
            <a:schemeClr val="tx2"/>
          </a:solidFill>
        </p:spPr>
        <p:txBody>
          <a:bodyPr wrap="square" rtlCol="0">
            <a:spAutoFit/>
          </a:bodyPr>
          <a:lstStyle/>
          <a:p>
            <a:r>
              <a:rPr lang="en-GB" dirty="0" smtClean="0">
                <a:solidFill>
                  <a:schemeClr val="bg1"/>
                </a:solidFill>
              </a:rPr>
              <a:t>Cheapest bars </a:t>
            </a:r>
          </a:p>
        </p:txBody>
      </p:sp>
      <p:sp>
        <p:nvSpPr>
          <p:cNvPr id="15" name="TextBox 14"/>
          <p:cNvSpPr txBox="1"/>
          <p:nvPr/>
        </p:nvSpPr>
        <p:spPr>
          <a:xfrm>
            <a:off x="4673152" y="5943537"/>
            <a:ext cx="1988776" cy="369332"/>
          </a:xfrm>
          <a:prstGeom prst="rect">
            <a:avLst/>
          </a:prstGeom>
          <a:solidFill>
            <a:schemeClr val="tx2"/>
          </a:solidFill>
        </p:spPr>
        <p:txBody>
          <a:bodyPr wrap="square" rtlCol="0">
            <a:spAutoFit/>
          </a:bodyPr>
          <a:lstStyle/>
          <a:p>
            <a:r>
              <a:rPr lang="en-GB" dirty="0" smtClean="0">
                <a:solidFill>
                  <a:schemeClr val="bg1"/>
                </a:solidFill>
              </a:rPr>
              <a:t>Cheapest nightclubs</a:t>
            </a:r>
          </a:p>
        </p:txBody>
      </p:sp>
    </p:spTree>
    <p:extLst>
      <p:ext uri="{BB962C8B-B14F-4D97-AF65-F5344CB8AC3E}">
        <p14:creationId xmlns:p14="http://schemas.microsoft.com/office/powerpoint/2010/main" val="2975929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0" mute="1">
                <p:cTn id="7"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B91C57-2090-466E-B05A-DA282135678E}"/>
              </a:ext>
            </a:extLst>
          </p:cNvPr>
          <p:cNvSpPr txBox="1">
            <a:spLocks/>
          </p:cNvSpPr>
          <p:nvPr/>
        </p:nvSpPr>
        <p:spPr>
          <a:xfrm>
            <a:off x="0" y="-406630"/>
            <a:ext cx="37750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Win page </a:t>
            </a:r>
            <a:endParaRPr lang="en-US" dirty="0">
              <a:solidFill>
                <a:srgbClr val="CC3399"/>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690"/>
          <a:stretch/>
        </p:blipFill>
        <p:spPr>
          <a:xfrm>
            <a:off x="381769" y="914720"/>
            <a:ext cx="6786611" cy="5511480"/>
          </a:xfrm>
          <a:prstGeom prst="rect">
            <a:avLst/>
          </a:prstGeom>
        </p:spPr>
      </p:pic>
      <p:sp>
        <p:nvSpPr>
          <p:cNvPr id="4" name="TextBox 3"/>
          <p:cNvSpPr txBox="1"/>
          <p:nvPr/>
        </p:nvSpPr>
        <p:spPr>
          <a:xfrm>
            <a:off x="2319629" y="209124"/>
            <a:ext cx="2582571" cy="369332"/>
          </a:xfrm>
          <a:prstGeom prst="rect">
            <a:avLst/>
          </a:prstGeom>
          <a:solidFill>
            <a:schemeClr val="tx2"/>
          </a:solidFill>
        </p:spPr>
        <p:txBody>
          <a:bodyPr wrap="square" rtlCol="0">
            <a:spAutoFit/>
          </a:bodyPr>
          <a:lstStyle/>
          <a:p>
            <a:r>
              <a:rPr lang="en-GB" dirty="0" smtClean="0">
                <a:solidFill>
                  <a:schemeClr val="bg1"/>
                </a:solidFill>
              </a:rPr>
              <a:t>Way of getting feedback </a:t>
            </a:r>
          </a:p>
        </p:txBody>
      </p:sp>
      <p:sp>
        <p:nvSpPr>
          <p:cNvPr id="5" name="TextBox 4"/>
          <p:cNvSpPr txBox="1"/>
          <p:nvPr/>
        </p:nvSpPr>
        <p:spPr>
          <a:xfrm>
            <a:off x="5037428" y="209124"/>
            <a:ext cx="3408072" cy="369332"/>
          </a:xfrm>
          <a:prstGeom prst="rect">
            <a:avLst/>
          </a:prstGeom>
          <a:solidFill>
            <a:schemeClr val="tx2"/>
          </a:solidFill>
        </p:spPr>
        <p:txBody>
          <a:bodyPr wrap="square" rtlCol="0">
            <a:spAutoFit/>
          </a:bodyPr>
          <a:lstStyle/>
          <a:p>
            <a:r>
              <a:rPr lang="en-GB" dirty="0" smtClean="0">
                <a:solidFill>
                  <a:schemeClr val="bg1"/>
                </a:solidFill>
              </a:rPr>
              <a:t>Users gets entered into competition  </a:t>
            </a:r>
          </a:p>
        </p:txBody>
      </p:sp>
      <p:sp>
        <p:nvSpPr>
          <p:cNvPr id="6" name="TextBox 5"/>
          <p:cNvSpPr txBox="1"/>
          <p:nvPr/>
        </p:nvSpPr>
        <p:spPr>
          <a:xfrm>
            <a:off x="8583297" y="209124"/>
            <a:ext cx="2019389" cy="369332"/>
          </a:xfrm>
          <a:prstGeom prst="rect">
            <a:avLst/>
          </a:prstGeom>
          <a:solidFill>
            <a:schemeClr val="tx2"/>
          </a:solidFill>
        </p:spPr>
        <p:txBody>
          <a:bodyPr wrap="square" rtlCol="0">
            <a:spAutoFit/>
          </a:bodyPr>
          <a:lstStyle/>
          <a:p>
            <a:r>
              <a:rPr lang="en-GB" dirty="0" smtClean="0">
                <a:solidFill>
                  <a:schemeClr val="bg1"/>
                </a:solidFill>
              </a:rPr>
              <a:t>Has chance to win</a:t>
            </a:r>
          </a:p>
        </p:txBody>
      </p:sp>
      <p:cxnSp>
        <p:nvCxnSpPr>
          <p:cNvPr id="8" name="Straight Arrow Connector 7"/>
          <p:cNvCxnSpPr>
            <a:endCxn id="24" idx="1"/>
          </p:cNvCxnSpPr>
          <p:nvPr/>
        </p:nvCxnSpPr>
        <p:spPr>
          <a:xfrm flipV="1">
            <a:off x="5295900" y="2526784"/>
            <a:ext cx="2514601" cy="965716"/>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245100" y="3201836"/>
            <a:ext cx="2514600" cy="52729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037428" y="3606800"/>
            <a:ext cx="2773072" cy="399924"/>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102100" y="4114800"/>
            <a:ext cx="3448049" cy="33004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76600" y="4622800"/>
            <a:ext cx="4273549" cy="82573"/>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10501" y="2342118"/>
            <a:ext cx="1117600" cy="369332"/>
          </a:xfrm>
          <a:prstGeom prst="rect">
            <a:avLst/>
          </a:prstGeom>
          <a:solidFill>
            <a:schemeClr val="tx2"/>
          </a:solidFill>
        </p:spPr>
        <p:txBody>
          <a:bodyPr wrap="square" rtlCol="0">
            <a:spAutoFit/>
          </a:bodyPr>
          <a:lstStyle/>
          <a:p>
            <a:r>
              <a:rPr lang="en-GB" dirty="0" smtClean="0">
                <a:solidFill>
                  <a:schemeClr val="bg1"/>
                </a:solidFill>
              </a:rPr>
              <a:t>Full name </a:t>
            </a:r>
          </a:p>
        </p:txBody>
      </p:sp>
      <p:sp>
        <p:nvSpPr>
          <p:cNvPr id="28" name="TextBox 27"/>
          <p:cNvSpPr txBox="1"/>
          <p:nvPr/>
        </p:nvSpPr>
        <p:spPr>
          <a:xfrm>
            <a:off x="7810500" y="2896116"/>
            <a:ext cx="3606800" cy="369332"/>
          </a:xfrm>
          <a:prstGeom prst="rect">
            <a:avLst/>
          </a:prstGeom>
          <a:solidFill>
            <a:schemeClr val="tx2"/>
          </a:solidFill>
        </p:spPr>
        <p:txBody>
          <a:bodyPr wrap="square" rtlCol="0">
            <a:spAutoFit/>
          </a:bodyPr>
          <a:lstStyle/>
          <a:p>
            <a:r>
              <a:rPr lang="en-GB" dirty="0" smtClean="0">
                <a:solidFill>
                  <a:schemeClr val="bg1"/>
                </a:solidFill>
              </a:rPr>
              <a:t>Contact details – email and phone </a:t>
            </a:r>
          </a:p>
        </p:txBody>
      </p:sp>
      <p:sp>
        <p:nvSpPr>
          <p:cNvPr id="30" name="TextBox 29"/>
          <p:cNvSpPr txBox="1"/>
          <p:nvPr/>
        </p:nvSpPr>
        <p:spPr>
          <a:xfrm>
            <a:off x="7810500" y="3430920"/>
            <a:ext cx="2582571" cy="369332"/>
          </a:xfrm>
          <a:prstGeom prst="rect">
            <a:avLst/>
          </a:prstGeom>
          <a:solidFill>
            <a:schemeClr val="tx2"/>
          </a:solidFill>
        </p:spPr>
        <p:txBody>
          <a:bodyPr wrap="square" rtlCol="0">
            <a:spAutoFit/>
          </a:bodyPr>
          <a:lstStyle/>
          <a:p>
            <a:r>
              <a:rPr lang="en-GB" dirty="0" smtClean="0">
                <a:solidFill>
                  <a:schemeClr val="bg1"/>
                </a:solidFill>
              </a:rPr>
              <a:t>Users opinion </a:t>
            </a:r>
          </a:p>
        </p:txBody>
      </p:sp>
      <p:sp>
        <p:nvSpPr>
          <p:cNvPr id="31" name="TextBox 30"/>
          <p:cNvSpPr txBox="1"/>
          <p:nvPr/>
        </p:nvSpPr>
        <p:spPr>
          <a:xfrm>
            <a:off x="7810499" y="3971238"/>
            <a:ext cx="2582571" cy="369332"/>
          </a:xfrm>
          <a:prstGeom prst="rect">
            <a:avLst/>
          </a:prstGeom>
          <a:solidFill>
            <a:schemeClr val="tx2"/>
          </a:solidFill>
        </p:spPr>
        <p:txBody>
          <a:bodyPr wrap="square" rtlCol="0">
            <a:spAutoFit/>
          </a:bodyPr>
          <a:lstStyle/>
          <a:p>
            <a:r>
              <a:rPr lang="en-GB" dirty="0" smtClean="0">
                <a:solidFill>
                  <a:schemeClr val="bg1"/>
                </a:solidFill>
              </a:rPr>
              <a:t>Recommend – yes or no </a:t>
            </a:r>
          </a:p>
        </p:txBody>
      </p:sp>
      <p:sp>
        <p:nvSpPr>
          <p:cNvPr id="32" name="TextBox 31"/>
          <p:cNvSpPr txBox="1"/>
          <p:nvPr/>
        </p:nvSpPr>
        <p:spPr>
          <a:xfrm>
            <a:off x="7810499" y="4520342"/>
            <a:ext cx="2582571" cy="369332"/>
          </a:xfrm>
          <a:prstGeom prst="rect">
            <a:avLst/>
          </a:prstGeom>
          <a:solidFill>
            <a:schemeClr val="tx2"/>
          </a:solidFill>
        </p:spPr>
        <p:txBody>
          <a:bodyPr wrap="square" rtlCol="0">
            <a:spAutoFit/>
          </a:bodyPr>
          <a:lstStyle/>
          <a:p>
            <a:r>
              <a:rPr lang="en-GB" dirty="0" smtClean="0">
                <a:solidFill>
                  <a:schemeClr val="bg1"/>
                </a:solidFill>
              </a:rPr>
              <a:t>Anything else </a:t>
            </a:r>
          </a:p>
        </p:txBody>
      </p:sp>
    </p:spTree>
    <p:extLst>
      <p:ext uri="{BB962C8B-B14F-4D97-AF65-F5344CB8AC3E}">
        <p14:creationId xmlns:p14="http://schemas.microsoft.com/office/powerpoint/2010/main" val="1437956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111" r="9259"/>
          <a:stretch/>
        </p:blipFill>
        <p:spPr>
          <a:xfrm>
            <a:off x="9524" y="393790"/>
            <a:ext cx="7531100" cy="6500757"/>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704"/>
          <a:stretch/>
        </p:blipFill>
        <p:spPr>
          <a:xfrm>
            <a:off x="357186" y="698500"/>
            <a:ext cx="6854825" cy="4798256"/>
          </a:xfrm>
          <a:prstGeom prst="rect">
            <a:avLst/>
          </a:prstGeom>
        </p:spPr>
      </p:pic>
      <p:sp>
        <p:nvSpPr>
          <p:cNvPr id="2" name="Title 1">
            <a:extLst>
              <a:ext uri="{FF2B5EF4-FFF2-40B4-BE49-F238E27FC236}">
                <a16:creationId xmlns:a16="http://schemas.microsoft.com/office/drawing/2014/main" xmlns="" id="{78B91C57-2090-466E-B05A-DA282135678E}"/>
              </a:ext>
            </a:extLst>
          </p:cNvPr>
          <p:cNvSpPr txBox="1">
            <a:spLocks/>
          </p:cNvSpPr>
          <p:nvPr/>
        </p:nvSpPr>
        <p:spPr>
          <a:xfrm>
            <a:off x="0" y="-406630"/>
            <a:ext cx="3775075" cy="1600840"/>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smtClean="0">
                <a:solidFill>
                  <a:srgbClr val="CC3399"/>
                </a:solidFill>
              </a:rPr>
              <a:t>Contact page </a:t>
            </a:r>
            <a:endParaRPr lang="en-US" dirty="0">
              <a:solidFill>
                <a:srgbClr val="CC3399"/>
              </a:solidFill>
            </a:endParaRPr>
          </a:p>
        </p:txBody>
      </p:sp>
      <p:cxnSp>
        <p:nvCxnSpPr>
          <p:cNvPr id="6" name="Straight Arrow Connector 5"/>
          <p:cNvCxnSpPr/>
          <p:nvPr/>
        </p:nvCxnSpPr>
        <p:spPr>
          <a:xfrm flipV="1">
            <a:off x="6845300" y="1194210"/>
            <a:ext cx="1346200" cy="532990"/>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65151" y="824878"/>
            <a:ext cx="1898038" cy="369332"/>
          </a:xfrm>
          <a:prstGeom prst="rect">
            <a:avLst/>
          </a:prstGeom>
          <a:solidFill>
            <a:schemeClr val="tx2"/>
          </a:solidFill>
        </p:spPr>
        <p:txBody>
          <a:bodyPr wrap="square" rtlCol="0">
            <a:spAutoFit/>
          </a:bodyPr>
          <a:lstStyle/>
          <a:p>
            <a:r>
              <a:rPr lang="en-GB" dirty="0" smtClean="0">
                <a:solidFill>
                  <a:schemeClr val="bg1"/>
                </a:solidFill>
              </a:rPr>
              <a:t>Form for enquiries </a:t>
            </a:r>
          </a:p>
        </p:txBody>
      </p:sp>
      <p:sp>
        <p:nvSpPr>
          <p:cNvPr id="8" name="TextBox 7"/>
          <p:cNvSpPr txBox="1"/>
          <p:nvPr/>
        </p:nvSpPr>
        <p:spPr>
          <a:xfrm>
            <a:off x="8191500" y="3276113"/>
            <a:ext cx="1898038" cy="369332"/>
          </a:xfrm>
          <a:prstGeom prst="rect">
            <a:avLst/>
          </a:prstGeom>
          <a:solidFill>
            <a:schemeClr val="tx2"/>
          </a:solidFill>
        </p:spPr>
        <p:txBody>
          <a:bodyPr wrap="square" rtlCol="0">
            <a:spAutoFit/>
          </a:bodyPr>
          <a:lstStyle/>
          <a:p>
            <a:r>
              <a:rPr lang="en-GB" dirty="0" smtClean="0">
                <a:solidFill>
                  <a:schemeClr val="bg1"/>
                </a:solidFill>
              </a:rPr>
              <a:t>Interactive map </a:t>
            </a:r>
          </a:p>
        </p:txBody>
      </p:sp>
      <p:cxnSp>
        <p:nvCxnSpPr>
          <p:cNvPr id="10" name="Straight Arrow Connector 9"/>
          <p:cNvCxnSpPr>
            <a:endCxn id="8" idx="1"/>
          </p:cNvCxnSpPr>
          <p:nvPr/>
        </p:nvCxnSpPr>
        <p:spPr>
          <a:xfrm>
            <a:off x="7069928" y="3386522"/>
            <a:ext cx="1121572" cy="74257"/>
          </a:xfrm>
          <a:prstGeom prst="straightConnector1">
            <a:avLst/>
          </a:prstGeom>
          <a:ln w="38100">
            <a:solidFill>
              <a:srgbClr val="CC33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02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CF6B0913-D4BB-427F-9A3C-58E430AB6A53}">
  <ds:schemaRefs>
    <ds:schemaRef ds:uri="http://schemas.microsoft.com/sharepoint/v3/contenttype/forms"/>
  </ds:schemaRefs>
</ds:datastoreItem>
</file>

<file path=customXml/itemProps2.xml><?xml version="1.0" encoding="utf-8"?>
<ds:datastoreItem xmlns:ds="http://schemas.openxmlformats.org/officeDocument/2006/customXml" ds:itemID="{7CF886C1-21C8-492D-B13F-01E91F83DF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0C1243-C9FF-4461-B21D-DC7A9A834A30}">
  <ds:schemaRefs>
    <ds:schemaRef ds:uri="http://schemas.openxmlformats.org/package/2006/metadata/core-properties"/>
    <ds:schemaRef ds:uri="16c05727-aa75-4e4a-9b5f-8a80a1165891"/>
    <ds:schemaRef ds:uri="http://purl.org/dc/terms/"/>
    <ds:schemaRef ds:uri="http://schemas.microsoft.com/office/infopath/2007/PartnerControls"/>
    <ds:schemaRef ds:uri="http://schemas.microsoft.com/office/2006/documentManagement/types"/>
    <ds:schemaRef ds:uri="71af3243-3dd4-4a8d-8c0d-dd76da1f02a5"/>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Retail design</Template>
  <TotalTime>0</TotalTime>
  <Words>581</Words>
  <Application>Microsoft Office PowerPoint</Application>
  <PresentationFormat>Widescreen</PresentationFormat>
  <Paragraphs>99</Paragraphs>
  <Slides>11</Slides>
  <Notes>3</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Tw Cen MT</vt:lpstr>
      <vt:lpstr>Tw Cen MT Condensed</vt:lpstr>
      <vt:lpstr>Wingdings 3</vt:lpstr>
      <vt:lpstr>Integral</vt:lpstr>
      <vt:lpstr>Liverpool Nights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2020-02-19T16:01:56Z</dcterms:created>
  <dcterms:modified xsi:type="dcterms:W3CDTF">2020-03-12T10:49:22Z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